
<file path=[Content_Types].xml><?xml version="1.0" encoding="utf-8"?>
<Types xmlns="http://schemas.openxmlformats.org/package/2006/content-types">
  <Default Extension="jpeg" ContentType="image/jpeg"/>
  <Default Extension="pdf" ContentType="application/pd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259" r:id="rId2"/>
    <p:sldId id="275" r:id="rId3"/>
    <p:sldId id="278" r:id="rId4"/>
    <p:sldId id="280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81" r:id="rId15"/>
    <p:sldId id="282" r:id="rId16"/>
    <p:sldId id="279" r:id="rId17"/>
    <p:sldId id="283" r:id="rId18"/>
    <p:sldId id="284" r:id="rId19"/>
    <p:sldId id="272" r:id="rId20"/>
    <p:sldId id="276" r:id="rId21"/>
    <p:sldId id="277" r:id="rId22"/>
    <p:sldId id="303" r:id="rId23"/>
    <p:sldId id="304" r:id="rId24"/>
    <p:sldId id="305" r:id="rId25"/>
    <p:sldId id="306" r:id="rId26"/>
    <p:sldId id="307" r:id="rId27"/>
    <p:sldId id="273" r:id="rId28"/>
    <p:sldId id="309" r:id="rId29"/>
    <p:sldId id="271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9900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53" d="100"/>
          <a:sy n="153" d="100"/>
        </p:scale>
        <p:origin x="2034" y="1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AD4A40-BAE0-4587-8150-3E6DFDDDF3AA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14750A-BAC2-4935-8FF2-6FBF01B01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292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4750A-BAC2-4935-8FF2-6FBF01B01B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82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df"/><Relationship Id="rId12" Type="http://schemas.openxmlformats.org/officeDocument/2006/relationships/image" Target="../media/image3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4.pdf"/><Relationship Id="rId10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2.pd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803900"/>
            <a:ext cx="9144000" cy="1052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 flipV="1">
            <a:off x="0" y="5778500"/>
            <a:ext cx="9144000" cy="508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Small Use Shield_GoldOnTrans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8201027" y="238127"/>
            <a:ext cx="748239" cy="748239"/>
          </a:xfrm>
          <a:prstGeom prst="rect">
            <a:avLst/>
          </a:prstGeom>
        </p:spPr>
      </p:pic>
      <p:pic>
        <p:nvPicPr>
          <p:cNvPr id="9" name="Picture 8" descr="1-lineWordmark_GoldOnCard_NoBG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9"/>
              <a:stretch>
                <a:fillRect/>
              </a:stretch>
            </p:blipFill>
          </mc:Choice>
          <mc:Fallback>
            <p:blipFill>
              <a:blip r:embed="rId10"/>
              <a:stretch>
                <a:fillRect/>
              </a:stretch>
            </p:blipFill>
          </mc:Fallback>
        </mc:AlternateContent>
        <p:spPr>
          <a:xfrm>
            <a:off x="6997700" y="6462029"/>
            <a:ext cx="1822126" cy="154821"/>
          </a:xfrm>
          <a:prstGeom prst="rect">
            <a:avLst/>
          </a:prstGeom>
        </p:spPr>
      </p:pic>
      <p:pic>
        <p:nvPicPr>
          <p:cNvPr id="12" name="Picture 11" descr="Formal_Viterbi_GoldOnCard_NoBG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11"/>
              <a:stretch>
                <a:fillRect/>
              </a:stretch>
            </p:blipFill>
          </mc:Choice>
          <mc:Fallback>
            <p:blipFill>
              <a:blip r:embed="rId12"/>
              <a:stretch>
                <a:fillRect/>
              </a:stretch>
            </p:blipFill>
          </mc:Fallback>
        </mc:AlternateContent>
        <p:spPr>
          <a:xfrm>
            <a:off x="292102" y="6138309"/>
            <a:ext cx="1741688" cy="4700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350" y="1338793"/>
            <a:ext cx="9129299" cy="220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3200" b="1" dirty="0">
                <a:solidFill>
                  <a:srgbClr val="990000"/>
                </a:solidFill>
                <a:latin typeface="Arial"/>
                <a:ea typeface="+mj-ea"/>
                <a:cs typeface="Arial"/>
              </a:rPr>
              <a:t>League of Legends Assistant Tool</a:t>
            </a:r>
          </a:p>
          <a:p>
            <a:pPr lvl="0" algn="ct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2800" b="1" dirty="0">
                <a:solidFill>
                  <a:srgbClr val="990000"/>
                </a:solidFill>
                <a:latin typeface="Arial"/>
                <a:ea typeface="+mj-ea"/>
                <a:cs typeface="Arial"/>
              </a:rPr>
              <a:t>Final Presentation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7350" y="3539068"/>
            <a:ext cx="7900975" cy="127995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lvl="0" algn="r">
              <a:spcBef>
                <a:spcPct val="20000"/>
              </a:spcBef>
              <a:defRPr/>
            </a:pPr>
            <a:r>
              <a:rPr lang="en-US" sz="2400" i="1" dirty="0">
                <a:solidFill>
                  <a:schemeClr val="bg2">
                    <a:lumMod val="10000"/>
                  </a:schemeClr>
                </a:solidFill>
                <a:latin typeface="Times New Roman"/>
                <a:cs typeface="Times New Roman"/>
              </a:rPr>
              <a:t>Bo Yang</a:t>
            </a:r>
          </a:p>
          <a:p>
            <a:pPr lvl="0" algn="r">
              <a:spcBef>
                <a:spcPct val="20000"/>
              </a:spcBef>
              <a:defRPr/>
            </a:pPr>
            <a:r>
              <a:rPr lang="en-US" sz="2400" i="1" dirty="0">
                <a:solidFill>
                  <a:schemeClr val="bg2">
                    <a:lumMod val="10000"/>
                  </a:schemeClr>
                </a:solidFill>
                <a:latin typeface="Times New Roman"/>
                <a:cs typeface="Times New Roman"/>
              </a:rPr>
              <a:t>Hao Yang</a:t>
            </a:r>
          </a:p>
          <a:p>
            <a:pPr algn="r">
              <a:spcBef>
                <a:spcPct val="20000"/>
              </a:spcBef>
              <a:defRPr/>
            </a:pPr>
            <a:r>
              <a:rPr lang="en-US" sz="2400" i="1" dirty="0">
                <a:solidFill>
                  <a:schemeClr val="bg2">
                    <a:lumMod val="10000"/>
                  </a:schemeClr>
                </a:solidFill>
                <a:latin typeface="Times New Roman"/>
                <a:cs typeface="Times New Roman"/>
              </a:rPr>
              <a:t>Xihao Zhou</a:t>
            </a:r>
          </a:p>
          <a:p>
            <a:pPr lvl="0" algn="r">
              <a:spcBef>
                <a:spcPct val="20000"/>
              </a:spcBef>
              <a:defRPr/>
            </a:pPr>
            <a:r>
              <a:rPr lang="en-US" sz="2400" i="1" dirty="0" err="1">
                <a:solidFill>
                  <a:schemeClr val="bg2">
                    <a:lumMod val="10000"/>
                  </a:schemeClr>
                </a:solidFill>
                <a:latin typeface="Times New Roman"/>
                <a:cs typeface="Times New Roman"/>
              </a:rPr>
              <a:t>Ziheng</a:t>
            </a:r>
            <a:r>
              <a:rPr lang="en-US" sz="2400" i="1" dirty="0">
                <a:solidFill>
                  <a:schemeClr val="bg2">
                    <a:lumMod val="10000"/>
                  </a:schemeClr>
                </a:solidFill>
                <a:latin typeface="Times New Roman"/>
                <a:cs typeface="Times New Roman"/>
              </a:rPr>
              <a:t> Gong</a:t>
            </a:r>
            <a:endParaRPr kumimoji="0" lang="en-US" sz="2400" i="1" u="none" strike="noStrike" kern="1200" cap="none" spc="0" normalizeH="0" baseline="0" noProof="0" dirty="0"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6BFAE3C-30E3-4588-B695-40F961B87BC8}"/>
              </a:ext>
            </a:extLst>
          </p:cNvPr>
          <p:cNvSpPr txBox="1"/>
          <p:nvPr/>
        </p:nvSpPr>
        <p:spPr>
          <a:xfrm>
            <a:off x="687980" y="751242"/>
            <a:ext cx="2901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Data Collection 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1DF1BCF7-F79F-48A2-A2AE-9F7CA5886EF0}"/>
              </a:ext>
            </a:extLst>
          </p:cNvPr>
          <p:cNvSpPr txBox="1"/>
          <p:nvPr/>
        </p:nvSpPr>
        <p:spPr>
          <a:xfrm>
            <a:off x="687980" y="1274462"/>
            <a:ext cx="7399800" cy="2435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2400" b="1" dirty="0">
                <a:latin typeface="Arial"/>
                <a:cs typeface="Arial"/>
              </a:rPr>
              <a:t>Champion Profile Picture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The base profile picture of every champion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The variant profile picture of every skin of every champion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Data gathered from </a:t>
            </a:r>
            <a:r>
              <a:rPr lang="en-US" sz="2000" dirty="0" err="1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mobafire.com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Total 1500 profile pictures.</a:t>
            </a:r>
          </a:p>
        </p:txBody>
      </p:sp>
    </p:spTree>
    <p:extLst>
      <p:ext uri="{BB962C8B-B14F-4D97-AF65-F5344CB8AC3E}">
        <p14:creationId xmlns:p14="http://schemas.microsoft.com/office/powerpoint/2010/main" val="3797859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2D27E-04AF-A94E-B189-78857A023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987" y="0"/>
            <a:ext cx="4884026" cy="651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62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6BFAE3C-30E3-4588-B695-40F961B87BC8}"/>
              </a:ext>
            </a:extLst>
          </p:cNvPr>
          <p:cNvSpPr txBox="1"/>
          <p:nvPr/>
        </p:nvSpPr>
        <p:spPr>
          <a:xfrm>
            <a:off x="687980" y="751242"/>
            <a:ext cx="2901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Data Collection 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1DF1BCF7-F79F-48A2-A2AE-9F7CA5886EF0}"/>
              </a:ext>
            </a:extLst>
          </p:cNvPr>
          <p:cNvSpPr txBox="1"/>
          <p:nvPr/>
        </p:nvSpPr>
        <p:spPr>
          <a:xfrm>
            <a:off x="687980" y="1274462"/>
            <a:ext cx="7399800" cy="2897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2400" b="1" dirty="0">
                <a:latin typeface="Arial"/>
                <a:cs typeface="Arial"/>
              </a:rPr>
              <a:t>Rune Data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Every possible runes build sequence of every champion based on one specific position.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The pick rate and the win rate of each rune build sequence.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For each champion, we gathered 20 possible rune builds.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Data gathered from OP.GG</a:t>
            </a:r>
          </a:p>
        </p:txBody>
      </p:sp>
    </p:spTree>
    <p:extLst>
      <p:ext uri="{BB962C8B-B14F-4D97-AF65-F5344CB8AC3E}">
        <p14:creationId xmlns:p14="http://schemas.microsoft.com/office/powerpoint/2010/main" val="4253414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1E8B05-2B9F-1F4D-AA17-2237F8C09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64" y="0"/>
            <a:ext cx="69924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59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4002" y="1674531"/>
            <a:ext cx="7399800" cy="2897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2400" b="1" dirty="0">
                <a:latin typeface="Arial"/>
                <a:cs typeface="Arial"/>
              </a:rPr>
              <a:t>Model selection</a:t>
            </a:r>
            <a:endParaRPr lang="en-US" sz="1400" b="1" dirty="0">
              <a:latin typeface="Arial"/>
              <a:cs typeface="Arial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For image recognition: CNN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For win rate prediction: Linear regression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6BFAE3C-30E3-4588-B695-40F961B87BC8}"/>
              </a:ext>
            </a:extLst>
          </p:cNvPr>
          <p:cNvSpPr txBox="1"/>
          <p:nvPr/>
        </p:nvSpPr>
        <p:spPr>
          <a:xfrm>
            <a:off x="687980" y="751242"/>
            <a:ext cx="5689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Model Selection, Training &amp; Test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5C7C94-94B7-4883-9BB5-B7E95D3D8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516" y="2919412"/>
            <a:ext cx="5124450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302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6BFAE3C-30E3-4588-B695-40F961B87BC8}"/>
              </a:ext>
            </a:extLst>
          </p:cNvPr>
          <p:cNvSpPr txBox="1"/>
          <p:nvPr/>
        </p:nvSpPr>
        <p:spPr>
          <a:xfrm>
            <a:off x="687980" y="751242"/>
            <a:ext cx="5689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Model Selection, Training &amp; Test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033F226-A39A-486B-9BAD-0BF077CEE03C}"/>
              </a:ext>
            </a:extLst>
          </p:cNvPr>
          <p:cNvSpPr txBox="1"/>
          <p:nvPr/>
        </p:nvSpPr>
        <p:spPr>
          <a:xfrm>
            <a:off x="687980" y="1511357"/>
            <a:ext cx="7399800" cy="4282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2400" b="1" dirty="0">
                <a:latin typeface="Arial"/>
                <a:cs typeface="Arial"/>
              </a:rPr>
              <a:t>Training data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Champion portrait image: 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1. For champion recognition in ban/pick stage: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	104,908 for training, 27,800 for validation, 819 for testing.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2. For in game portrait recognition: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	145,462 for training, 17,972 for validation, 1,136 for testing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3. For Mini-map portrait detection: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	453,018 for training, 78,668 for validation, 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	3,539 for testing </a:t>
            </a:r>
          </a:p>
        </p:txBody>
      </p:sp>
      <p:sp>
        <p:nvSpPr>
          <p:cNvPr id="6" name="文本框 6">
            <a:extLst>
              <a:ext uri="{FF2B5EF4-FFF2-40B4-BE49-F238E27FC236}">
                <a16:creationId xmlns:a16="http://schemas.microsoft.com/office/drawing/2014/main" id="{A69D0527-0919-4F64-B2A6-C4AC90490DB8}"/>
              </a:ext>
            </a:extLst>
          </p:cNvPr>
          <p:cNvSpPr txBox="1"/>
          <p:nvPr/>
        </p:nvSpPr>
        <p:spPr>
          <a:xfrm>
            <a:off x="6788512" y="1511357"/>
            <a:ext cx="1667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Image example:</a:t>
            </a:r>
            <a:endParaRPr lang="zh-CN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E10FC6-DEF0-497D-82D5-438B65FBC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794" y="2124630"/>
            <a:ext cx="838200" cy="7905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9DFD56-E008-453B-B94A-852A38EA0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967" y="2142527"/>
            <a:ext cx="875689" cy="7960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FDAF4B-962B-4DC9-9497-BF677FAB7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7894" y="3470836"/>
            <a:ext cx="485843" cy="5144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135C508-2175-4FD8-8326-A1B91A8D7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5228" y="3470836"/>
            <a:ext cx="485843" cy="5144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EFEB251-365D-4042-AF3D-334D0443B0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015" t="7329" b="61186"/>
          <a:stretch/>
        </p:blipFill>
        <p:spPr>
          <a:xfrm>
            <a:off x="6456616" y="4517486"/>
            <a:ext cx="2440756" cy="114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80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6BFAE3C-30E3-4588-B695-40F961B87BC8}"/>
              </a:ext>
            </a:extLst>
          </p:cNvPr>
          <p:cNvSpPr txBox="1"/>
          <p:nvPr/>
        </p:nvSpPr>
        <p:spPr>
          <a:xfrm>
            <a:off x="687980" y="751242"/>
            <a:ext cx="5689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Model Selection, Training &amp; Test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033F226-A39A-486B-9BAD-0BF077CEE03C}"/>
              </a:ext>
            </a:extLst>
          </p:cNvPr>
          <p:cNvSpPr txBox="1"/>
          <p:nvPr/>
        </p:nvSpPr>
        <p:spPr>
          <a:xfrm>
            <a:off x="687980" y="1534533"/>
            <a:ext cx="7399800" cy="1512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2400" b="1" dirty="0">
                <a:latin typeface="Arial"/>
                <a:cs typeface="Arial"/>
              </a:rPr>
              <a:t>Training data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Item image: 61153 for training, 17947 for validation, 171 for testing.</a:t>
            </a:r>
          </a:p>
        </p:txBody>
      </p:sp>
      <p:sp>
        <p:nvSpPr>
          <p:cNvPr id="6" name="文本框 6">
            <a:extLst>
              <a:ext uri="{FF2B5EF4-FFF2-40B4-BE49-F238E27FC236}">
                <a16:creationId xmlns:a16="http://schemas.microsoft.com/office/drawing/2014/main" id="{A69D0527-0919-4F64-B2A6-C4AC90490DB8}"/>
              </a:ext>
            </a:extLst>
          </p:cNvPr>
          <p:cNvSpPr txBox="1"/>
          <p:nvPr/>
        </p:nvSpPr>
        <p:spPr>
          <a:xfrm>
            <a:off x="854777" y="3232396"/>
            <a:ext cx="1667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Image example:</a:t>
            </a:r>
            <a:endParaRPr lang="zh-CN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CA1FE9-C64F-49D3-97D6-6DF16908F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066" y="3749332"/>
            <a:ext cx="1707361" cy="1542739"/>
          </a:xfrm>
          <a:prstGeom prst="rect">
            <a:avLst/>
          </a:prstGeom>
        </p:spPr>
      </p:pic>
      <p:sp>
        <p:nvSpPr>
          <p:cNvPr id="9" name="文本框 6">
            <a:extLst>
              <a:ext uri="{FF2B5EF4-FFF2-40B4-BE49-F238E27FC236}">
                <a16:creationId xmlns:a16="http://schemas.microsoft.com/office/drawing/2014/main" id="{EE3D22D3-AB8C-4A7E-8A31-3CDC77264721}"/>
              </a:ext>
            </a:extLst>
          </p:cNvPr>
          <p:cNvSpPr txBox="1"/>
          <p:nvPr/>
        </p:nvSpPr>
        <p:spPr>
          <a:xfrm>
            <a:off x="4880854" y="3265800"/>
            <a:ext cx="2170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Empty item example:</a:t>
            </a:r>
            <a:endParaRPr lang="zh-CN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7A2372-4F0B-4EFB-AE7B-EC52DCAB4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574" y="3674854"/>
            <a:ext cx="1594917" cy="15126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0BAD11-1668-4E9F-9A1B-AA40E4B3F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1285" y="3719923"/>
            <a:ext cx="1554947" cy="142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86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3D41FCE-DEC9-466F-A9DD-317A24B67128}"/>
              </a:ext>
            </a:extLst>
          </p:cNvPr>
          <p:cNvSpPr txBox="1"/>
          <p:nvPr/>
        </p:nvSpPr>
        <p:spPr>
          <a:xfrm>
            <a:off x="949484" y="513798"/>
            <a:ext cx="2565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Accuracy learning curves:</a:t>
            </a:r>
            <a:endParaRPr lang="zh-CN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4547D77-AE9C-4EDE-9FB6-D974D68B327C}"/>
              </a:ext>
            </a:extLst>
          </p:cNvPr>
          <p:cNvSpPr txBox="1"/>
          <p:nvPr/>
        </p:nvSpPr>
        <p:spPr>
          <a:xfrm>
            <a:off x="5366066" y="513798"/>
            <a:ext cx="2125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Loss learning curves:</a:t>
            </a:r>
            <a:endParaRPr lang="zh-CN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F13A5E-4579-401D-928E-7D0E126D5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94" y="1348557"/>
            <a:ext cx="3793165" cy="23246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0FE42F-97E1-488D-89AF-BD4DB73A8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542" y="1348557"/>
            <a:ext cx="3889778" cy="2324660"/>
          </a:xfrm>
          <a:prstGeom prst="rect">
            <a:avLst/>
          </a:prstGeom>
        </p:spPr>
      </p:pic>
      <p:sp>
        <p:nvSpPr>
          <p:cNvPr id="14" name="文本框 3">
            <a:extLst>
              <a:ext uri="{FF2B5EF4-FFF2-40B4-BE49-F238E27FC236}">
                <a16:creationId xmlns:a16="http://schemas.microsoft.com/office/drawing/2014/main" id="{1FE1AC9E-AA66-4ED0-BE7E-04AEFAD132F0}"/>
              </a:ext>
            </a:extLst>
          </p:cNvPr>
          <p:cNvSpPr txBox="1"/>
          <p:nvPr/>
        </p:nvSpPr>
        <p:spPr>
          <a:xfrm>
            <a:off x="887190" y="3769312"/>
            <a:ext cx="268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Result: 100% accuracy rate</a:t>
            </a:r>
            <a:endParaRPr lang="zh-CN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C8CA85-8BB5-4E42-BE1F-87A95B2B5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484" y="4259933"/>
            <a:ext cx="6352299" cy="124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012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4002" y="1663697"/>
            <a:ext cx="7399800" cy="1512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2400" b="1" dirty="0">
                <a:latin typeface="Arial"/>
                <a:cs typeface="Arial"/>
              </a:rPr>
              <a:t>Linear regression for win rate prediction</a:t>
            </a:r>
          </a:p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Using items and their parameters as input to predict win rate in facing different enemies with different item build.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6BFAE3C-30E3-4588-B695-40F961B87BC8}"/>
              </a:ext>
            </a:extLst>
          </p:cNvPr>
          <p:cNvSpPr txBox="1"/>
          <p:nvPr/>
        </p:nvSpPr>
        <p:spPr>
          <a:xfrm>
            <a:off x="687980" y="751242"/>
            <a:ext cx="5689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Model Selection, Training &amp; Test</a:t>
            </a:r>
          </a:p>
        </p:txBody>
      </p:sp>
      <p:pic>
        <p:nvPicPr>
          <p:cNvPr id="7" name="图片 1">
            <a:extLst>
              <a:ext uri="{FF2B5EF4-FFF2-40B4-BE49-F238E27FC236}">
                <a16:creationId xmlns:a16="http://schemas.microsoft.com/office/drawing/2014/main" id="{B78086CE-E333-4BB5-B458-407C64F25B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7457" y="3366247"/>
            <a:ext cx="8141413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23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7980" y="1342836"/>
            <a:ext cx="7399800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2400" b="1" dirty="0">
                <a:latin typeface="Arial"/>
                <a:cs typeface="Arial"/>
              </a:rPr>
              <a:t>Champion Ban/Pick Function</a:t>
            </a:r>
          </a:p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6BFAE3C-30E3-4588-B695-40F961B87BC8}"/>
              </a:ext>
            </a:extLst>
          </p:cNvPr>
          <p:cNvSpPr txBox="1"/>
          <p:nvPr/>
        </p:nvSpPr>
        <p:spPr>
          <a:xfrm>
            <a:off x="687980" y="751242"/>
            <a:ext cx="3001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Function Design</a:t>
            </a:r>
          </a:p>
        </p:txBody>
      </p:sp>
      <p:pic>
        <p:nvPicPr>
          <p:cNvPr id="6" name="图片 5" descr="手机屏幕的截图&#10;&#10;描述已自动生成">
            <a:extLst>
              <a:ext uri="{FF2B5EF4-FFF2-40B4-BE49-F238E27FC236}">
                <a16:creationId xmlns:a16="http://schemas.microsoft.com/office/drawing/2014/main" id="{93A9B623-01F3-4842-ACA8-9631CC3D953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80" y="2004165"/>
            <a:ext cx="7768040" cy="3338186"/>
          </a:xfrm>
          <a:prstGeom prst="rect">
            <a:avLst/>
          </a:prstGeom>
        </p:spPr>
      </p:pic>
      <p:pic>
        <p:nvPicPr>
          <p:cNvPr id="7" name="图片 6" descr="图片包含 游戏机, 灯光&#10;&#10;描述已自动生成">
            <a:extLst>
              <a:ext uri="{FF2B5EF4-FFF2-40B4-BE49-F238E27FC236}">
                <a16:creationId xmlns:a16="http://schemas.microsoft.com/office/drawing/2014/main" id="{A00D0686-93F4-46A6-B934-4F74F3846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15" y="2141706"/>
            <a:ext cx="503116" cy="50311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6F0D91A-B849-4EC7-8EAF-BC1AB076D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93" y="3854728"/>
            <a:ext cx="490538" cy="50311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CAF36A3-06DB-45D8-B871-989D499FB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693" y="3008950"/>
            <a:ext cx="490538" cy="50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9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7980" y="1342836"/>
            <a:ext cx="7399800" cy="2932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b="1" dirty="0">
                <a:latin typeface="Arial"/>
                <a:cs typeface="Arial"/>
              </a:rPr>
              <a:t>Data Collection </a:t>
            </a:r>
          </a:p>
          <a:p>
            <a:pPr marL="342900" lvl="0" indent="-34290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b="1" dirty="0">
                <a:latin typeface="Arial"/>
                <a:cs typeface="Arial"/>
              </a:rPr>
              <a:t>Model Selection, Training &amp; Test</a:t>
            </a:r>
          </a:p>
          <a:p>
            <a:pPr marL="342900" indent="-34290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b="1" dirty="0">
                <a:latin typeface="Arial"/>
                <a:cs typeface="Arial"/>
              </a:rPr>
              <a:t>Function Design</a:t>
            </a:r>
          </a:p>
          <a:p>
            <a:pPr marL="342900" lvl="0" indent="-34290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b="1" dirty="0">
                <a:latin typeface="Arial"/>
                <a:cs typeface="Arial"/>
              </a:rPr>
              <a:t>Implementation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6BFAE3C-30E3-4588-B695-40F961B87BC8}"/>
              </a:ext>
            </a:extLst>
          </p:cNvPr>
          <p:cNvSpPr txBox="1"/>
          <p:nvPr/>
        </p:nvSpPr>
        <p:spPr>
          <a:xfrm>
            <a:off x="687980" y="751242"/>
            <a:ext cx="1544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ontent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387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7980" y="1342836"/>
            <a:ext cx="7399800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2400" b="1" dirty="0">
                <a:latin typeface="Arial"/>
                <a:cs typeface="Arial"/>
              </a:rPr>
              <a:t>Item Build Suggestion Function</a:t>
            </a:r>
          </a:p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6BFAE3C-30E3-4588-B695-40F961B87BC8}"/>
              </a:ext>
            </a:extLst>
          </p:cNvPr>
          <p:cNvSpPr txBox="1"/>
          <p:nvPr/>
        </p:nvSpPr>
        <p:spPr>
          <a:xfrm>
            <a:off x="687980" y="751242"/>
            <a:ext cx="3001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Function Design</a:t>
            </a:r>
          </a:p>
        </p:txBody>
      </p:sp>
      <p:pic>
        <p:nvPicPr>
          <p:cNvPr id="7" name="图片 6" descr="手机屏幕截图&#10;&#10;描述已自动生成">
            <a:extLst>
              <a:ext uri="{FF2B5EF4-FFF2-40B4-BE49-F238E27FC236}">
                <a16:creationId xmlns:a16="http://schemas.microsoft.com/office/drawing/2014/main" id="{DE741569-F269-40E6-B0F4-C8FECD85938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320" y="1908759"/>
            <a:ext cx="4690998" cy="397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7980" y="1342836"/>
            <a:ext cx="7399800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2400" b="1" dirty="0">
                <a:latin typeface="Arial"/>
                <a:cs typeface="Arial"/>
              </a:rPr>
              <a:t>Minimap Warning Function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6BFAE3C-30E3-4588-B695-40F961B87BC8}"/>
              </a:ext>
            </a:extLst>
          </p:cNvPr>
          <p:cNvSpPr txBox="1"/>
          <p:nvPr/>
        </p:nvSpPr>
        <p:spPr>
          <a:xfrm>
            <a:off x="687980" y="751242"/>
            <a:ext cx="3001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Function Design</a:t>
            </a:r>
          </a:p>
        </p:txBody>
      </p:sp>
      <p:pic>
        <p:nvPicPr>
          <p:cNvPr id="7" name="图片 6" descr="手机屏幕的截图&#10;&#10;描述已自动生成">
            <a:extLst>
              <a:ext uri="{FF2B5EF4-FFF2-40B4-BE49-F238E27FC236}">
                <a16:creationId xmlns:a16="http://schemas.microsoft.com/office/drawing/2014/main" id="{A0E85D7F-09F4-4EA9-ACC9-DEED1C2D28D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391" y="2116897"/>
            <a:ext cx="6601218" cy="277451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F547B27-462C-4CA9-88F2-08C877402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80" y="3221211"/>
            <a:ext cx="218122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95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6BFAE3C-30E3-4588-B695-40F961B87BC8}"/>
              </a:ext>
            </a:extLst>
          </p:cNvPr>
          <p:cNvSpPr txBox="1"/>
          <p:nvPr/>
        </p:nvSpPr>
        <p:spPr>
          <a:xfrm>
            <a:off x="687980" y="751242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Implementation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42EDA2-7A06-4130-B598-D1867CF42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85" y="521771"/>
            <a:ext cx="9144000" cy="581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35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6BFAE3C-30E3-4588-B695-40F961B87BC8}"/>
              </a:ext>
            </a:extLst>
          </p:cNvPr>
          <p:cNvSpPr txBox="1"/>
          <p:nvPr/>
        </p:nvSpPr>
        <p:spPr>
          <a:xfrm>
            <a:off x="687980" y="751242"/>
            <a:ext cx="2282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Model Layer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F91E7-6303-4515-8851-CCA6E96123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589208"/>
            <a:ext cx="9144000" cy="309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72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6BFAE3C-30E3-4588-B695-40F961B87BC8}"/>
              </a:ext>
            </a:extLst>
          </p:cNvPr>
          <p:cNvSpPr txBox="1"/>
          <p:nvPr/>
        </p:nvSpPr>
        <p:spPr>
          <a:xfrm>
            <a:off x="687980" y="751242"/>
            <a:ext cx="2055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View Layer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F91E7-6303-4515-8851-CCA6E96123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274462"/>
            <a:ext cx="9144000" cy="405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13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6BFAE3C-30E3-4588-B695-40F961B87BC8}"/>
              </a:ext>
            </a:extLst>
          </p:cNvPr>
          <p:cNvSpPr txBox="1"/>
          <p:nvPr/>
        </p:nvSpPr>
        <p:spPr>
          <a:xfrm>
            <a:off x="687980" y="751242"/>
            <a:ext cx="2961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C</a:t>
            </a:r>
            <a:r>
              <a:rPr lang="en-US" altLang="zh-CN" sz="2800" b="1" dirty="0">
                <a:latin typeface="Arial"/>
                <a:cs typeface="Arial"/>
              </a:rPr>
              <a:t>ontroller Layer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F91E7-6303-4515-8851-CCA6E96123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1575734"/>
            <a:ext cx="9389941" cy="301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30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6BFAE3C-30E3-4588-B695-40F961B87BC8}"/>
              </a:ext>
            </a:extLst>
          </p:cNvPr>
          <p:cNvSpPr txBox="1"/>
          <p:nvPr/>
        </p:nvSpPr>
        <p:spPr>
          <a:xfrm>
            <a:off x="687980" y="751242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Implementation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F91E7-6303-4515-8851-CCA6E96123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6755" y="117974"/>
            <a:ext cx="7767687" cy="673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527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6BFAE3C-30E3-4588-B695-40F961B87BC8}"/>
              </a:ext>
            </a:extLst>
          </p:cNvPr>
          <p:cNvSpPr txBox="1"/>
          <p:nvPr/>
        </p:nvSpPr>
        <p:spPr>
          <a:xfrm>
            <a:off x="687980" y="751242"/>
            <a:ext cx="2382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Future Steps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1DF1BCF7-F79F-48A2-A2AE-9F7CA5886EF0}"/>
              </a:ext>
            </a:extLst>
          </p:cNvPr>
          <p:cNvSpPr txBox="1"/>
          <p:nvPr/>
        </p:nvSpPr>
        <p:spPr>
          <a:xfrm>
            <a:off x="687980" y="1454677"/>
            <a:ext cx="7399800" cy="4374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2400" b="1" dirty="0">
                <a:latin typeface="Arial"/>
                <a:cs typeface="Arial"/>
              </a:rPr>
              <a:t>Rune Pick Tool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Data collection and backend logic (Finished)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Problem unsolved: we cannot detect “my champion” identity before getting into the game, but we have to recommend runes for specific champion before the game start</a:t>
            </a: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2400" b="1" dirty="0">
                <a:latin typeface="Arial"/>
                <a:cs typeface="Arial"/>
              </a:rPr>
              <a:t>Update Data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Keep updating data like champion, skin, win rate, game record…, because this game updates more than twice a month, data changes quickly.</a:t>
            </a:r>
          </a:p>
        </p:txBody>
      </p:sp>
    </p:spTree>
    <p:extLst>
      <p:ext uri="{BB962C8B-B14F-4D97-AF65-F5344CB8AC3E}">
        <p14:creationId xmlns:p14="http://schemas.microsoft.com/office/powerpoint/2010/main" val="38704471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AB4B048-215F-4EB5-8D2F-576E3214B419}"/>
              </a:ext>
            </a:extLst>
          </p:cNvPr>
          <p:cNvSpPr txBox="1"/>
          <p:nvPr/>
        </p:nvSpPr>
        <p:spPr>
          <a:xfrm>
            <a:off x="3391228" y="2321004"/>
            <a:ext cx="236154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latin typeface="Comic Sans MS" panose="030F0702030302020204" pitchFamily="66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606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AB4B048-215F-4EB5-8D2F-576E3214B419}"/>
              </a:ext>
            </a:extLst>
          </p:cNvPr>
          <p:cNvSpPr txBox="1"/>
          <p:nvPr/>
        </p:nvSpPr>
        <p:spPr>
          <a:xfrm>
            <a:off x="2443051" y="2321004"/>
            <a:ext cx="425789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Comic Sans MS" panose="030F0702030302020204" pitchFamily="66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94473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7980" y="1342836"/>
            <a:ext cx="7399800" cy="1974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2400" b="1" dirty="0">
                <a:latin typeface="Arial"/>
                <a:cs typeface="Arial"/>
              </a:rPr>
              <a:t>Target Audience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LOL ranked game players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Want to win more in rank but has no time to study this game as a pro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6BFAE3C-30E3-4588-B695-40F961B87BC8}"/>
              </a:ext>
            </a:extLst>
          </p:cNvPr>
          <p:cNvSpPr txBox="1"/>
          <p:nvPr/>
        </p:nvSpPr>
        <p:spPr>
          <a:xfrm>
            <a:off x="687980" y="751242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Why we design this tool?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1DF1BCF7-F79F-48A2-A2AE-9F7CA5886EF0}"/>
              </a:ext>
            </a:extLst>
          </p:cNvPr>
          <p:cNvSpPr txBox="1"/>
          <p:nvPr/>
        </p:nvSpPr>
        <p:spPr>
          <a:xfrm>
            <a:off x="687980" y="3246178"/>
            <a:ext cx="7399800" cy="2897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2400" b="1" dirty="0">
                <a:latin typeface="Arial"/>
                <a:cs typeface="Arial"/>
              </a:rPr>
              <a:t>Game Background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Champion Counter: A can be extremely strong when play against B, but super weak against C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Build Items: Items is important in this game, build can be different in each game, when enemies are different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9820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6BFAE3C-30E3-4588-B695-40F961B87BC8}"/>
              </a:ext>
            </a:extLst>
          </p:cNvPr>
          <p:cNvSpPr txBox="1"/>
          <p:nvPr/>
        </p:nvSpPr>
        <p:spPr>
          <a:xfrm>
            <a:off x="687980" y="751242"/>
            <a:ext cx="4496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Why we design this tool?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1DF1BCF7-F79F-48A2-A2AE-9F7CA5886EF0}"/>
              </a:ext>
            </a:extLst>
          </p:cNvPr>
          <p:cNvSpPr txBox="1"/>
          <p:nvPr/>
        </p:nvSpPr>
        <p:spPr>
          <a:xfrm>
            <a:off x="687980" y="1274462"/>
            <a:ext cx="7399800" cy="4282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2400" b="1" dirty="0">
                <a:latin typeface="Arial"/>
                <a:cs typeface="Arial"/>
              </a:rPr>
              <a:t>Our solution: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Champion B/P Tool: we make selection for our user based on enemy team’s Bans, find the champion they fear the most and choose it for our users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Item Suggestion: we try all possible build for our users, predict win-rate, return the one with highest predicted value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Mini-map Sensor: we watch the mini-map for our user, tell them while enemy approaching, let them focus on their operation</a:t>
            </a:r>
          </a:p>
        </p:txBody>
      </p:sp>
    </p:spTree>
    <p:extLst>
      <p:ext uri="{BB962C8B-B14F-4D97-AF65-F5344CB8AC3E}">
        <p14:creationId xmlns:p14="http://schemas.microsoft.com/office/powerpoint/2010/main" val="349185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6BFAE3C-30E3-4588-B695-40F961B87BC8}"/>
              </a:ext>
            </a:extLst>
          </p:cNvPr>
          <p:cNvSpPr txBox="1"/>
          <p:nvPr/>
        </p:nvSpPr>
        <p:spPr>
          <a:xfrm>
            <a:off x="687980" y="751242"/>
            <a:ext cx="2901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Data Collection 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1DF1BCF7-F79F-48A2-A2AE-9F7CA5886EF0}"/>
              </a:ext>
            </a:extLst>
          </p:cNvPr>
          <p:cNvSpPr txBox="1"/>
          <p:nvPr/>
        </p:nvSpPr>
        <p:spPr>
          <a:xfrm>
            <a:off x="687980" y="1274462"/>
            <a:ext cx="7399800" cy="2897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2400" b="1" dirty="0">
                <a:latin typeface="Arial"/>
                <a:cs typeface="Arial"/>
              </a:rPr>
              <a:t>Data Needed: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Champion Ban/Pick Tool: General win/lose rate of every possible combination of every champions. 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Item Suggestion: Based on top ladder data, win rate of every possible item combinations.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Mini-map Sensor: graphic material for object detection </a:t>
            </a:r>
          </a:p>
        </p:txBody>
      </p:sp>
    </p:spTree>
    <p:extLst>
      <p:ext uri="{BB962C8B-B14F-4D97-AF65-F5344CB8AC3E}">
        <p14:creationId xmlns:p14="http://schemas.microsoft.com/office/powerpoint/2010/main" val="3550087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6BFAE3C-30E3-4588-B695-40F961B87BC8}"/>
              </a:ext>
            </a:extLst>
          </p:cNvPr>
          <p:cNvSpPr txBox="1"/>
          <p:nvPr/>
        </p:nvSpPr>
        <p:spPr>
          <a:xfrm>
            <a:off x="687980" y="751242"/>
            <a:ext cx="2901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Data Collection 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1DF1BCF7-F79F-48A2-A2AE-9F7CA5886EF0}"/>
              </a:ext>
            </a:extLst>
          </p:cNvPr>
          <p:cNvSpPr txBox="1"/>
          <p:nvPr/>
        </p:nvSpPr>
        <p:spPr>
          <a:xfrm>
            <a:off x="687980" y="1274462"/>
            <a:ext cx="7399800" cy="3359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2400" b="1" dirty="0">
                <a:latin typeface="Arial"/>
                <a:cs typeface="Arial"/>
              </a:rPr>
              <a:t>Item Build Sequence Based on Player: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For each champion, we used the data of the 50 top ranked players.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For each player, we used the last 30 matches data.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Data gathered from OP.GG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In total, we gathered more than one hundred thousand entries.</a:t>
            </a:r>
          </a:p>
        </p:txBody>
      </p:sp>
    </p:spTree>
    <p:extLst>
      <p:ext uri="{BB962C8B-B14F-4D97-AF65-F5344CB8AC3E}">
        <p14:creationId xmlns:p14="http://schemas.microsoft.com/office/powerpoint/2010/main" val="3364340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477619-2D36-DD43-A0A6-5669DBD42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16375" cy="58805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B4A60C-281E-234D-BE2E-27C743639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947" y="483476"/>
            <a:ext cx="4667258" cy="491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981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6BFAE3C-30E3-4588-B695-40F961B87BC8}"/>
              </a:ext>
            </a:extLst>
          </p:cNvPr>
          <p:cNvSpPr txBox="1"/>
          <p:nvPr/>
        </p:nvSpPr>
        <p:spPr>
          <a:xfrm>
            <a:off x="687980" y="751242"/>
            <a:ext cx="2901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Data Collection 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1DF1BCF7-F79F-48A2-A2AE-9F7CA5886EF0}"/>
              </a:ext>
            </a:extLst>
          </p:cNvPr>
          <p:cNvSpPr txBox="1"/>
          <p:nvPr/>
        </p:nvSpPr>
        <p:spPr>
          <a:xfrm>
            <a:off x="687980" y="1274462"/>
            <a:ext cx="7399800" cy="3820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2400" b="1" dirty="0">
                <a:latin typeface="Arial"/>
                <a:cs typeface="Arial"/>
              </a:rPr>
              <a:t>Item Build Sequence Based on Champion: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For each position (top, middle, bottom, jungle, support), every possible champion.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For each champion on one specific position, the pick rate and the win rate of each core build sequence.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For each champion on one specific position, the pick rate and the win rate of each item.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Data gathered from OP.GG</a:t>
            </a:r>
          </a:p>
        </p:txBody>
      </p:sp>
    </p:spTree>
    <p:extLst>
      <p:ext uri="{BB962C8B-B14F-4D97-AF65-F5344CB8AC3E}">
        <p14:creationId xmlns:p14="http://schemas.microsoft.com/office/powerpoint/2010/main" val="2330287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CB6D9A-2F55-474B-838D-8699A406D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31" y="0"/>
            <a:ext cx="69060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88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3">
      <a:dk1>
        <a:srgbClr val="99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Viterbi_R1</Template>
  <TotalTime>266</TotalTime>
  <Words>718</Words>
  <Application>Microsoft Office PowerPoint</Application>
  <PresentationFormat>全屏显示(4:3)</PresentationFormat>
  <Paragraphs>101</Paragraphs>
  <Slides>29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4" baseType="lpstr">
      <vt:lpstr>Arial</vt:lpstr>
      <vt:lpstr>Calibri</vt:lpstr>
      <vt:lpstr>Comic Sans MS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Xihao Zhou</dc:creator>
  <cp:lastModifiedBy>zxh</cp:lastModifiedBy>
  <cp:revision>54</cp:revision>
  <cp:lastPrinted>2012-02-07T18:57:58Z</cp:lastPrinted>
  <dcterms:created xsi:type="dcterms:W3CDTF">2020-01-17T19:07:09Z</dcterms:created>
  <dcterms:modified xsi:type="dcterms:W3CDTF">2020-04-22T20:30:52Z</dcterms:modified>
</cp:coreProperties>
</file>